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6" r:id="rId4"/>
    <p:sldId id="258" r:id="rId5"/>
    <p:sldId id="298" r:id="rId6"/>
    <p:sldId id="259" r:id="rId7"/>
    <p:sldId id="300" r:id="rId8"/>
    <p:sldId id="260" r:id="rId9"/>
    <p:sldId id="307" r:id="rId10"/>
    <p:sldId id="264" r:id="rId11"/>
    <p:sldId id="265" r:id="rId12"/>
    <p:sldId id="266" r:id="rId13"/>
    <p:sldId id="301" r:id="rId14"/>
    <p:sldId id="302" r:id="rId15"/>
    <p:sldId id="303" r:id="rId16"/>
    <p:sldId id="267" r:id="rId17"/>
    <p:sldId id="277" r:id="rId18"/>
    <p:sldId id="263" r:id="rId19"/>
    <p:sldId id="30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DB7884-B7BC-9A44-B90C-66A6C89E6CF0}">
          <p14:sldIdLst>
            <p14:sldId id="256"/>
            <p14:sldId id="257"/>
            <p14:sldId id="296"/>
            <p14:sldId id="258"/>
            <p14:sldId id="298"/>
            <p14:sldId id="259"/>
            <p14:sldId id="300"/>
            <p14:sldId id="260"/>
            <p14:sldId id="307"/>
            <p14:sldId id="264"/>
            <p14:sldId id="265"/>
            <p14:sldId id="266"/>
            <p14:sldId id="301"/>
            <p14:sldId id="302"/>
            <p14:sldId id="303"/>
            <p14:sldId id="267"/>
            <p14:sldId id="277"/>
            <p14:sldId id="263"/>
            <p14:sldId id="304"/>
            <p14:sldId id="271"/>
          </p14:sldIdLst>
        </p14:section>
        <p14:section name="Untitled Section" id="{CA252CB3-DA84-B342-9F99-452A85F944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3"/>
    <p:restoredTop sz="94737"/>
  </p:normalViewPr>
  <p:slideViewPr>
    <p:cSldViewPr snapToGrid="0" snapToObjects="1">
      <p:cViewPr varScale="1">
        <p:scale>
          <a:sx n="119" d="100"/>
          <a:sy n="119" d="100"/>
        </p:scale>
        <p:origin x="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3FC6-7BCA-6E48-8658-CBD0E560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5F624-72F1-2648-BC4D-1287F494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1295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EF4D5-46B4-4540-ABB6-B92A6C6D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107F-7D20-0444-9AC8-5CCADAA8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461BC-40C4-124C-9B02-A4BEFDC7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2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48F-952D-2747-AC8B-900F9E82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2AB3E-7286-5D49-827B-66A866AED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AE7A-4D58-9F4F-B307-44228E95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C3AD-F029-A24F-9028-ADB912B3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98C8-3AD7-7A42-8AAA-D7ECE1D1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47CEB-4AE9-114E-BF6A-C24116F6D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D6B69-F947-3C4E-83B9-07479AC1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9254A-7E55-D242-96F9-B1891C0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84992-F7DB-B045-A68F-6BC7FCB0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09973-B171-C149-B7FF-F784003D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E2B5-037B-3543-B531-6BC300DF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D536-C0B2-DB4B-BCB6-4BA6BE2A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4977-4F48-D84E-A54F-A343C0B4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D3E0-B0AC-F340-8AE7-77D53A82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E3E6-78AD-AC49-BA9D-7BBD24CD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6ED2-DF68-0448-9D72-E3B3C4CC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23E7C-9E78-8744-A578-99F3E78C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79726-026E-474D-86C4-13977B48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DBFAA-0704-864D-BFF4-E335EEE7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C697-2F70-B948-9F86-3ACAAC56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6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5829-80BA-3745-AA32-57808B0A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BDAD4-AB7C-3A48-BEB8-DAD09A149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B03CE-364C-5743-9852-A7C8A6D9B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A4CB-6675-D44A-B73C-3B601E11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5C459-4BF8-044C-8D90-1DEE151E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66B9E-61CB-E245-A7F2-3BF27CA7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AF1A-31D7-4D42-828E-D2C11183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8CCE1-51AB-444F-8C80-6E0BC9E2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1FDCD-33CF-6F4F-B1CC-D18009414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9E8C9-3AA2-AF48-8601-42113BDAB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6DB04-44E2-4741-8737-B5B51BF9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F6D6F-ECE2-CB45-9E0C-7C74246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7DF30-FFC6-7F4A-8826-62D0ADDD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FAA41-9CF4-1644-89B7-DB07D91D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22C4-6E2E-FF4C-85CE-DE2F7165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2BE12-865A-2C42-8A7A-4BE0DD7E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902C1-7C2F-4440-A017-D5D9B904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F905E-C2E5-344B-8B15-FD74C11B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22874-3D10-FC44-9DB7-3A21C852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ED4D3-2A34-9E4B-9731-1331CAE1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19425-9909-914F-935A-B5D85F70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8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26C9-6A7B-4340-B147-8AAA4DD4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52AA-8EA4-9F4A-9084-E0F78006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79265-B2BE-2443-AD4F-0F81B429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C6962-52B4-8547-A43C-F4B360D3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CFE8-2D69-FF4D-90F6-5A9EDF02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BDB85-D5ED-5743-AFA4-F1D1A05C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2C09-7B83-5347-B671-521D0C8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BDADE-50F7-BF40-BADE-63EE0F9D8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43F53-46E6-234B-95F3-DD03CC455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C216-9824-334D-B858-0A247100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32053-7016-5041-885F-4DD3919D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68677-4684-014F-B142-6B39D81D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42683-E545-264C-9058-C08D45A5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5E8F7-E017-0746-9643-4D2ED9383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1B1A-2B15-F848-9A48-1E01ECB5C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5936-B718-7241-9D5B-C755B9CA70C1}" type="datetimeFigureOut">
              <a:rPr lang="en-US" smtClean="0"/>
              <a:t>8/29/19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3FC42-672F-6746-9B6C-4F59C5E01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EBE7-BABA-C743-9214-0539BABE4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8292-41FF-2140-9CB2-6A93430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2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aviationtaxconsultant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yle@aviationtaxconsultants.com" TargetMode="External"/><Relationship Id="rId4" Type="http://schemas.openxmlformats.org/officeDocument/2006/relationships/hyperlink" Target="mailto:fmccarter@aviationtaxconsultant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14EC-16FD-D747-B363-E8D57D460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610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Aviation Tax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89551-D0C8-1248-B7F1-9F3BCDCBC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897817"/>
            <a:ext cx="9144000" cy="15491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ambria" panose="02040503050406030204" pitchFamily="18" charset="0"/>
                <a:cs typeface="Al Bayan Plain" pitchFamily="2" charset="-78"/>
              </a:rPr>
              <a:t>Daniel Cheung CPA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mbria" panose="02040503050406030204" pitchFamily="18" charset="0"/>
                <a:cs typeface="Al Bayan Plain" pitchFamily="2" charset="-78"/>
              </a:rPr>
              <a:t>Aviation Tax Consultants  LLC</a:t>
            </a:r>
            <a:endParaRPr lang="en-US" sz="800" dirty="0">
              <a:solidFill>
                <a:schemeClr val="tx1"/>
              </a:solidFill>
              <a:latin typeface="Cambria" panose="02040503050406030204" pitchFamily="18" charset="0"/>
              <a:cs typeface="Al Bayan Plain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F4034-CAD6-4045-893D-12B5AD331922}"/>
              </a:ext>
            </a:extLst>
          </p:cNvPr>
          <p:cNvSpPr/>
          <p:nvPr/>
        </p:nvSpPr>
        <p:spPr>
          <a:xfrm>
            <a:off x="0" y="13352"/>
            <a:ext cx="12192000" cy="4041109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34E422-DAAB-CB4E-9200-59F7163D2F63}"/>
              </a:ext>
            </a:extLst>
          </p:cNvPr>
          <p:cNvSpPr txBox="1">
            <a:spLocks/>
          </p:cNvSpPr>
          <p:nvPr/>
        </p:nvSpPr>
        <p:spPr>
          <a:xfrm>
            <a:off x="1524000" y="586596"/>
            <a:ext cx="9144000" cy="3159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Tax Advantage of Business Aviation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Chicago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May 9, 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2A806A-2F5B-EE45-ADFA-19076439ADE4}"/>
              </a:ext>
            </a:extLst>
          </p:cNvPr>
          <p:cNvCxnSpPr>
            <a:cxnSpLocks/>
          </p:cNvCxnSpPr>
          <p:nvPr/>
        </p:nvCxnSpPr>
        <p:spPr>
          <a:xfrm>
            <a:off x="0" y="4216281"/>
            <a:ext cx="12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1FB314-B8E3-9D4E-A427-AFA408C2ECFC}"/>
              </a:ext>
            </a:extLst>
          </p:cNvPr>
          <p:cNvCxnSpPr>
            <a:cxnSpLocks/>
          </p:cNvCxnSpPr>
          <p:nvPr/>
        </p:nvCxnSpPr>
        <p:spPr>
          <a:xfrm>
            <a:off x="2775" y="4274573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TC Logo">
            <a:extLst>
              <a:ext uri="{FF2B5EF4-FFF2-40B4-BE49-F238E27FC236}">
                <a16:creationId xmlns:a16="http://schemas.microsoft.com/office/drawing/2014/main" id="{654C11AA-2C27-9545-94AF-9E1B57F5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27" y="4958743"/>
            <a:ext cx="2765356" cy="131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2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42524D-E003-B043-AC9D-B7DB073C903E}"/>
              </a:ext>
            </a:extLst>
          </p:cNvPr>
          <p:cNvSpPr/>
          <p:nvPr/>
        </p:nvSpPr>
        <p:spPr>
          <a:xfrm>
            <a:off x="0" y="-21153"/>
            <a:ext cx="12192000" cy="45491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0D6C5-4C3C-9945-AC8A-85B4DD1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5400" dirty="0">
                <a:solidFill>
                  <a:schemeClr val="accent1"/>
                </a:solidFill>
                <a:cs typeface="Times New Roman" panose="02020603050405020304" pitchFamily="18" charset="0"/>
              </a:rPr>
              <a:t>Sales and Use Tax Planning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40C33B02-6F20-F049-B3BD-E1DC34D1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2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Sales / Use Tax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Sales tax can be due at closing location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Use tax can be due at the home base of the aircraft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Where the LLC is set up is irrelevant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However, use tax can be due to more than one jurisdiction, for example second home, second office, etc.</a:t>
            </a: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6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Sales / Use Tax Planning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Rental &amp; leasing exemption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Interstate commerce exemption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Commercial use exemption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Casual sale exemption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charset="2"/>
              <a:buChar char="Q"/>
              <a:defRPr/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2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48652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Sales / Use Tax Planning Example - Illinois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Client lives in downtown Chicago and considers hangering in Palwaukee, Illinois or Gary, Indiana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Rental and leasing exemption not available in Illinois, so sales tax is due on full purchase price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Rental and leasing exemption is available in Indiana, and sales tax is due on the monthly rental revenue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charset="2"/>
              <a:buChar char="Q"/>
              <a:defRPr/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1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42524D-E003-B043-AC9D-B7DB073C903E}"/>
              </a:ext>
            </a:extLst>
          </p:cNvPr>
          <p:cNvSpPr/>
          <p:nvPr/>
        </p:nvSpPr>
        <p:spPr>
          <a:xfrm>
            <a:off x="0" y="-21153"/>
            <a:ext cx="12192000" cy="45491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0D6C5-4C3C-9945-AC8A-85B4DD1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cs typeface="Times New Roman" panose="02020603050405020304" pitchFamily="18" charset="0"/>
              </a:rPr>
              <a:t>FAA Regulations Compliance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40C33B02-6F20-F049-B3BD-E1DC34D1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2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FAA Part 91 Regulations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Regulate most of our clients’ aircraft operations 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Dictate type of ownership structure, citizenship requirement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Trust is an ownership entity is possible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</a:rPr>
              <a:t>Specific requirements for aircraft leasing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42524D-E003-B043-AC9D-B7DB073C903E}"/>
              </a:ext>
            </a:extLst>
          </p:cNvPr>
          <p:cNvSpPr/>
          <p:nvPr/>
        </p:nvSpPr>
        <p:spPr>
          <a:xfrm>
            <a:off x="0" y="-21153"/>
            <a:ext cx="12192000" cy="45491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0D6C5-4C3C-9945-AC8A-85B4DD1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5400" dirty="0">
                <a:solidFill>
                  <a:schemeClr val="accent1"/>
                </a:solidFill>
                <a:cs typeface="Times New Roman" panose="02020603050405020304" pitchFamily="18" charset="0"/>
              </a:rPr>
              <a:t>How Do We Work Together?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40C33B02-6F20-F049-B3BD-E1DC34D1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0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7087D-13B7-5441-8F73-C09261BB6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0" t="10064" r="8177" b="9685"/>
          <a:stretch/>
        </p:blipFill>
        <p:spPr>
          <a:xfrm>
            <a:off x="5756608" y="2244733"/>
            <a:ext cx="6420972" cy="4613267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6168E83-70A2-2448-B876-324EAE705F4C}"/>
              </a:ext>
            </a:extLst>
          </p:cNvPr>
          <p:cNvSpPr/>
          <p:nvPr/>
        </p:nvSpPr>
        <p:spPr>
          <a:xfrm>
            <a:off x="396815" y="614034"/>
            <a:ext cx="5699185" cy="1439051"/>
          </a:xfrm>
          <a:prstGeom prst="wedgeRoundRectCallout">
            <a:avLst>
              <a:gd name="adj1" fmla="val 50678"/>
              <a:gd name="adj2" fmla="val 78364"/>
              <a:gd name="adj3" fmla="val 16667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4687B-3B2C-4A4E-B685-E174B4B39616}"/>
              </a:ext>
            </a:extLst>
          </p:cNvPr>
          <p:cNvSpPr/>
          <p:nvPr/>
        </p:nvSpPr>
        <p:spPr>
          <a:xfrm>
            <a:off x="534840" y="663927"/>
            <a:ext cx="5699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800" i="1" dirty="0">
                <a:latin typeface="Avenir Roman" panose="02000503020000020003" pitchFamily="2" charset="0"/>
              </a:rPr>
              <a:t>Buying and writing off a business aircraft is a big red flag and you will be audited by IRS </a:t>
            </a:r>
          </a:p>
        </p:txBody>
      </p:sp>
    </p:spTree>
    <p:extLst>
      <p:ext uri="{BB962C8B-B14F-4D97-AF65-F5344CB8AC3E}">
        <p14:creationId xmlns:p14="http://schemas.microsoft.com/office/powerpoint/2010/main" val="344600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294725"/>
            <a:ext cx="12192000" cy="5721837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altLang="x-none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119"/>
            <a:ext cx="10515600" cy="2626821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big myth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Certain ownership structures can indeed draw unnecessary IRS attention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One important planning objective is to mitigate IRS audit risk</a:t>
            </a:r>
          </a:p>
          <a:p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90AE05B-E1C5-9A46-AB41-8F8A0551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IRS Audit Risk</a:t>
            </a:r>
          </a:p>
        </p:txBody>
      </p:sp>
    </p:spTree>
    <p:extLst>
      <p:ext uri="{BB962C8B-B14F-4D97-AF65-F5344CB8AC3E}">
        <p14:creationId xmlns:p14="http://schemas.microsoft.com/office/powerpoint/2010/main" val="232471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294725"/>
            <a:ext cx="12192000" cy="5721837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altLang="x-none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119"/>
            <a:ext cx="10515600" cy="2626821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Complement your client’s existing team of advisors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Provide expertise knowledge of the interaction of tax and aviation regulations 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Experience in tailoring an ownership structure that best suits a client’s overall financial and tax planning objectives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90AE05B-E1C5-9A46-AB41-8F8A0551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Adding Value </a:t>
            </a:r>
          </a:p>
        </p:txBody>
      </p:sp>
    </p:spTree>
    <p:extLst>
      <p:ext uri="{BB962C8B-B14F-4D97-AF65-F5344CB8AC3E}">
        <p14:creationId xmlns:p14="http://schemas.microsoft.com/office/powerpoint/2010/main" val="3415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ATC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0967" cy="3671533"/>
          </a:xfrm>
        </p:spPr>
        <p:txBody>
          <a:bodyPr/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Founded in 2003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Offices in Columbus, Indiana and Scottsdale, Arizona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Specializes in income and sales and use tax planning for business aircraft owners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Helps clients and their advisors navigate the myriad of regulations between IRS, state tax laws and FAA Regulations</a:t>
            </a: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6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CDF39A-A236-FC49-828F-3BAA8348F461}"/>
              </a:ext>
            </a:extLst>
          </p:cNvPr>
          <p:cNvSpPr/>
          <p:nvPr/>
        </p:nvSpPr>
        <p:spPr>
          <a:xfrm>
            <a:off x="0" y="-116378"/>
            <a:ext cx="12192000" cy="1593629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0D6C5-4C3C-9945-AC8A-85B4DD19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736"/>
            <a:ext cx="10515600" cy="757479"/>
          </a:xfrm>
        </p:spPr>
        <p:txBody>
          <a:bodyPr>
            <a:noAutofit/>
          </a:bodyPr>
          <a:lstStyle/>
          <a:p>
            <a:pPr algn="ctr"/>
            <a:r>
              <a:rPr lang="en-US" altLang="x-none" sz="4400" dirty="0">
                <a:solidFill>
                  <a:schemeClr val="bg1"/>
                </a:solidFill>
                <a:cs typeface="Times New Roman" panose="02020603050405020304" pitchFamily="18" charset="0"/>
              </a:rPr>
              <a:t>Contact Us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40C33B02-6F20-F049-B3BD-E1DC34D1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42F548-4A68-F74A-8B12-DDF6C71C8F78}"/>
              </a:ext>
            </a:extLst>
          </p:cNvPr>
          <p:cNvSpPr/>
          <p:nvPr/>
        </p:nvSpPr>
        <p:spPr>
          <a:xfrm>
            <a:off x="3407112" y="2691259"/>
            <a:ext cx="568886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</a:rPr>
              <a:t>Daniel Cheung: 317-716-3388 (cell)</a:t>
            </a: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  <a:hlinkClick r:id="rId3"/>
              </a:rPr>
              <a:t>daniel@aviationtaxconsultants.com</a:t>
            </a:r>
            <a:endParaRPr lang="en-US" altLang="x-none" sz="2400" dirty="0">
              <a:latin typeface="Avenir Roman" panose="02000503020000020003" pitchFamily="2" charset="0"/>
            </a:endParaRP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</a:rPr>
              <a:t>@danielcheungATC</a:t>
            </a:r>
          </a:p>
          <a:p>
            <a:pPr algn="ctr" eaLnBrk="1" hangingPunct="1">
              <a:defRPr/>
            </a:pPr>
            <a:r>
              <a:rPr lang="en-US" altLang="x-none" sz="100" dirty="0">
                <a:latin typeface="Avenir Roman" panose="02000503020000020003" pitchFamily="2" charset="0"/>
              </a:rPr>
              <a:t>       </a:t>
            </a:r>
            <a:r>
              <a:rPr lang="en-US" altLang="x-none" sz="2400" dirty="0">
                <a:latin typeface="Avenir Roman" panose="02000503020000020003" pitchFamily="2" charset="0"/>
              </a:rPr>
              <a:t>  </a:t>
            </a: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</a:rPr>
              <a:t>Fred McCarter: 812-371-5322 (cell)</a:t>
            </a: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  <a:hlinkClick r:id="rId4"/>
              </a:rPr>
              <a:t>fmccarter@aviationtaxconsultants.com</a:t>
            </a:r>
            <a:endParaRPr lang="en-US" altLang="x-none" sz="2400" dirty="0">
              <a:latin typeface="Avenir Roman" panose="02000503020000020003" pitchFamily="2" charset="0"/>
            </a:endParaRPr>
          </a:p>
          <a:p>
            <a:pPr algn="ctr" eaLnBrk="1" hangingPunct="1">
              <a:defRPr/>
            </a:pPr>
            <a:endParaRPr lang="en-US" altLang="x-none" sz="1400" dirty="0">
              <a:latin typeface="Avenir Roman" panose="02000503020000020003" pitchFamily="2" charset="0"/>
            </a:endParaRP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</a:rPr>
              <a:t>Kyle Kamman: 812-350-2147 (cell)</a:t>
            </a: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  <a:hlinkClick r:id="rId5"/>
              </a:rPr>
              <a:t>kyle@aviationtaxconsultants.com</a:t>
            </a:r>
            <a:endParaRPr lang="en-US" altLang="x-none" sz="2400" dirty="0">
              <a:latin typeface="Avenir Roman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38FD7-3D19-AE48-B082-265447021DB3}"/>
              </a:ext>
            </a:extLst>
          </p:cNvPr>
          <p:cNvSpPr/>
          <p:nvPr/>
        </p:nvSpPr>
        <p:spPr>
          <a:xfrm>
            <a:off x="3407112" y="1646733"/>
            <a:ext cx="5688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</a:rPr>
              <a:t>Office: 812-342-9589</a:t>
            </a:r>
          </a:p>
          <a:p>
            <a:pPr algn="ctr" eaLnBrk="1" hangingPunct="1">
              <a:defRPr/>
            </a:pPr>
            <a:r>
              <a:rPr lang="en-US" altLang="x-none" sz="2400" dirty="0">
                <a:latin typeface="Avenir Roman" panose="02000503020000020003" pitchFamily="2" charset="0"/>
              </a:rPr>
              <a:t>www.aviationtaxconsultants.com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310919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05620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Topics of Discussion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833386" cy="2907740"/>
          </a:xfrm>
        </p:spPr>
        <p:txBody>
          <a:bodyPr/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Income tax planning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Sales and use tax planning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altLang="x-none" dirty="0">
                <a:solidFill>
                  <a:schemeClr val="bg1"/>
                </a:solidFill>
                <a:latin typeface="Cambria" panose="02040503050406030204" pitchFamily="18" charset="0"/>
              </a:rPr>
              <a:t>FAA regulations compliance</a:t>
            </a:r>
          </a:p>
          <a:p>
            <a:pPr marL="0" indent="0">
              <a:buNone/>
              <a:defRPr/>
            </a:pPr>
            <a:endParaRPr lang="en-US" altLang="x-none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4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42524D-E003-B043-AC9D-B7DB073C903E}"/>
              </a:ext>
            </a:extLst>
          </p:cNvPr>
          <p:cNvSpPr/>
          <p:nvPr/>
        </p:nvSpPr>
        <p:spPr>
          <a:xfrm>
            <a:off x="0" y="-3900"/>
            <a:ext cx="12192000" cy="45491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0D6C5-4C3C-9945-AC8A-85B4DD1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cs typeface="Times New Roman" panose="02020603050405020304" pitchFamily="18" charset="0"/>
              </a:rPr>
              <a:t>Income Tax Planning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40C33B02-6F20-F049-B3BD-E1DC34D1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1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Candidates for a Business Aircraft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>
            <a:normAutofit/>
          </a:bodyPr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Those who need to travel for their businesses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Business owners and self-employed individuals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Not retirees or W-2 earners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FF00"/>
              </a:solidFill>
              <a:latin typeface="Avenir Roman" panose="02000503020000020003" pitchFamily="2" charset="0"/>
            </a:endParaRPr>
          </a:p>
          <a:p>
            <a:pPr>
              <a:buFont typeface="Wingdings" charset="2"/>
              <a:buChar char="Q"/>
              <a:defRPr/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9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Availability of Bonus Depreciation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/>
          <a:lstStyle/>
          <a:p>
            <a:pPr marL="461963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5 year depreciable life for business aircraft</a:t>
            </a:r>
          </a:p>
          <a:p>
            <a:pPr marL="461963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7 year depreciable life for commercial aircraft</a:t>
            </a:r>
          </a:p>
          <a:p>
            <a:pPr marL="461963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100% immediate write off in 2019</a:t>
            </a:r>
          </a:p>
          <a:p>
            <a:pPr marL="461963" indent="-446088">
              <a:buFont typeface="Wingdings" charset="2"/>
              <a:buChar char="Q"/>
              <a:defRPr/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8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100% Bonus Depreciation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/>
          <a:lstStyle/>
          <a:p>
            <a:pPr marL="461963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Increased from 50% to 100% since TCJA in December 2017 </a:t>
            </a:r>
          </a:p>
          <a:p>
            <a:pPr marL="461963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Applies to all business aircraft</a:t>
            </a:r>
          </a:p>
          <a:p>
            <a:pPr marL="461963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Planning required to address other tax codes</a:t>
            </a:r>
          </a:p>
          <a:p>
            <a:pPr marL="919163" lvl="1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Hobby loss</a:t>
            </a:r>
          </a:p>
          <a:p>
            <a:pPr marL="919163" lvl="1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Passive activity loss</a:t>
            </a:r>
          </a:p>
          <a:p>
            <a:pPr marL="919163" lvl="1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Related party leasing</a:t>
            </a:r>
          </a:p>
          <a:p>
            <a:pPr marL="919163" lvl="1" indent="-446088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Personal use</a:t>
            </a:r>
          </a:p>
          <a:p>
            <a:pPr marL="461963" indent="-446088">
              <a:buFont typeface="Wingdings" charset="2"/>
              <a:buChar char="Q"/>
              <a:defRPr/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1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Section 179 Expensing as an Alternative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C76F2-DB5F-2E44-A298-9261E31D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/>
          <a:lstStyle/>
          <a:p>
            <a:pPr marL="461963" indent="-461963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Applies to business aircraft up to $3.5 million purchase price</a:t>
            </a:r>
          </a:p>
          <a:p>
            <a:pPr marL="461963" indent="-461963">
              <a:buFont typeface="Wingdings" charset="2"/>
              <a:buChar char="Q"/>
              <a:defRPr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Expensing can be any amount up to $1,020,000 for 2019</a:t>
            </a:r>
          </a:p>
          <a:p>
            <a:pPr marL="461963" indent="-461963">
              <a:buFont typeface="Wingdings" charset="2"/>
              <a:buChar char="Q"/>
              <a:defRPr/>
            </a:pPr>
            <a:endParaRPr lang="en-US" dirty="0"/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7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4C4CE6-D1AF-A746-A415-BDAF32C41FCB}"/>
              </a:ext>
            </a:extLst>
          </p:cNvPr>
          <p:cNvSpPr/>
          <p:nvPr/>
        </p:nvSpPr>
        <p:spPr>
          <a:xfrm>
            <a:off x="0" y="-116378"/>
            <a:ext cx="12192000" cy="5823523"/>
          </a:xfrm>
          <a:prstGeom prst="rect">
            <a:avLst/>
          </a:prstGeom>
          <a:solidFill>
            <a:srgbClr val="1D5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0AE71-26E6-D84C-BC78-149436B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100% Bonus Depreciation Examples</a:t>
            </a:r>
          </a:p>
        </p:txBody>
      </p:sp>
      <p:pic>
        <p:nvPicPr>
          <p:cNvPr id="8" name="Picture 7" descr="ATC Logo">
            <a:extLst>
              <a:ext uri="{FF2B5EF4-FFF2-40B4-BE49-F238E27FC236}">
                <a16:creationId xmlns:a16="http://schemas.microsoft.com/office/drawing/2014/main" id="{72CF92B3-F4F2-F240-8C46-F4C0435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5866379"/>
            <a:ext cx="1595765" cy="7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2BFCC6-7206-4946-ABDC-EBF89595D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58148"/>
              </p:ext>
            </p:extLst>
          </p:nvPr>
        </p:nvGraphicFramePr>
        <p:xfrm>
          <a:off x="766914" y="1515264"/>
          <a:ext cx="10631129" cy="39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73">
                  <a:extLst>
                    <a:ext uri="{9D8B030D-6E8A-4147-A177-3AD203B41FA5}">
                      <a16:colId xmlns:a16="http://schemas.microsoft.com/office/drawing/2014/main" val="1696310739"/>
                    </a:ext>
                  </a:extLst>
                </a:gridCol>
                <a:gridCol w="2625416">
                  <a:extLst>
                    <a:ext uri="{9D8B030D-6E8A-4147-A177-3AD203B41FA5}">
                      <a16:colId xmlns:a16="http://schemas.microsoft.com/office/drawing/2014/main" val="3614704486"/>
                    </a:ext>
                  </a:extLst>
                </a:gridCol>
                <a:gridCol w="2538820">
                  <a:extLst>
                    <a:ext uri="{9D8B030D-6E8A-4147-A177-3AD203B41FA5}">
                      <a16:colId xmlns:a16="http://schemas.microsoft.com/office/drawing/2014/main" val="3427413928"/>
                    </a:ext>
                  </a:extLst>
                </a:gridCol>
                <a:gridCol w="2538820">
                  <a:extLst>
                    <a:ext uri="{9D8B030D-6E8A-4147-A177-3AD203B41FA5}">
                      <a16:colId xmlns:a16="http://schemas.microsoft.com/office/drawing/2014/main" val="3420017400"/>
                    </a:ext>
                  </a:extLst>
                </a:gridCol>
              </a:tblGrid>
              <a:tr h="939942"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Purchase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% of Purchase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Tax Savings    (45% Tax 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64921"/>
                  </a:ext>
                </a:extLst>
              </a:tr>
              <a:tr h="57503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Cirrus SR22T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$950,000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$427,500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66874"/>
                  </a:ext>
                </a:extLst>
              </a:tr>
              <a:tr h="41336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TBM 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$4,300,000</a:t>
                      </a:r>
                    </a:p>
                    <a:p>
                      <a:pPr algn="ctr"/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$1,935,000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71022"/>
                  </a:ext>
                </a:extLst>
              </a:tr>
              <a:tr h="655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PC12</a:t>
                      </a:r>
                    </a:p>
                    <a:p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100%</a:t>
                      </a:r>
                    </a:p>
                    <a:p>
                      <a:pPr algn="ctr"/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$2,250,000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76370"/>
                  </a:ext>
                </a:extLst>
              </a:tr>
              <a:tr h="8214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Citation Latitude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$17,436,000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$7,846,200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74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7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557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Aviation Tax Update</vt:lpstr>
      <vt:lpstr>About ATC</vt:lpstr>
      <vt:lpstr>Topics of Discussion</vt:lpstr>
      <vt:lpstr>Income Tax Planning</vt:lpstr>
      <vt:lpstr>Candidates for a Business Aircraft</vt:lpstr>
      <vt:lpstr>Availability of Bonus Depreciation</vt:lpstr>
      <vt:lpstr>100% Bonus Depreciation</vt:lpstr>
      <vt:lpstr>Section 179 Expensing as an Alternative</vt:lpstr>
      <vt:lpstr>100% Bonus Depreciation Examples</vt:lpstr>
      <vt:lpstr>Sales and Use Tax Planning</vt:lpstr>
      <vt:lpstr>Sales / Use Tax</vt:lpstr>
      <vt:lpstr>Sales / Use Tax Planning</vt:lpstr>
      <vt:lpstr>Sales / Use Tax Planning Example - Illinois</vt:lpstr>
      <vt:lpstr>FAA Regulations Compliance</vt:lpstr>
      <vt:lpstr>FAA Part 91 Regulations</vt:lpstr>
      <vt:lpstr>How Do We Work Together?</vt:lpstr>
      <vt:lpstr>PowerPoint Presentation</vt:lpstr>
      <vt:lpstr>IRS Audit Risk</vt:lpstr>
      <vt:lpstr>Adding Value 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Tax Update</dc:title>
  <dc:creator>daniel cheung</dc:creator>
  <cp:lastModifiedBy>daniel cheung</cp:lastModifiedBy>
  <cp:revision>71</cp:revision>
  <dcterms:created xsi:type="dcterms:W3CDTF">2019-01-01T21:53:03Z</dcterms:created>
  <dcterms:modified xsi:type="dcterms:W3CDTF">2019-08-29T11:34:55Z</dcterms:modified>
</cp:coreProperties>
</file>